
<file path=[Content_Types].xml><?xml version="1.0" encoding="utf-8"?>
<Types xmlns="http://schemas.openxmlformats.org/package/2006/content-types">
  <Default Extension="fntdata" ContentType="application/x-fontdata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4"/>
  </p:notesMasterIdLst>
  <p:sldIdLst>
    <p:sldId id="256" r:id="rId2"/>
    <p:sldId id="257" r:id="rId3"/>
  </p:sldIdLst>
  <p:sldSz cx="7559675" cy="10691813"/>
  <p:notesSz cx="6858000" cy="9144000"/>
  <p:embeddedFontLst>
    <p:embeddedFont>
      <p:font typeface="Patrick Hand" pitchFamily="2" charset="77"/>
      <p:regular r:id="rId5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368">
          <p15:clr>
            <a:srgbClr val="747775"/>
          </p15:clr>
        </p15:guide>
        <p15:guide id="2" pos="2381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0"/>
    <p:restoredTop sz="94636"/>
  </p:normalViewPr>
  <p:slideViewPr>
    <p:cSldViewPr snapToGrid="0">
      <p:cViewPr varScale="1">
        <p:scale>
          <a:sx n="53" d="100"/>
          <a:sy n="53" d="100"/>
        </p:scale>
        <p:origin x="3336" y="200"/>
      </p:cViewPr>
      <p:guideLst>
        <p:guide orient="horz" pos="3368"/>
        <p:guide pos="238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font" Target="fonts/font1.fntdata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217050" y="685800"/>
            <a:ext cx="2424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2217050" y="685800"/>
            <a:ext cx="2424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25240623823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2217738" y="685800"/>
            <a:ext cx="2424112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25240623823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257712" y="1547778"/>
            <a:ext cx="7044600" cy="4266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257705" y="5891409"/>
            <a:ext cx="7044600" cy="164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y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y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y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257705" y="4471058"/>
            <a:ext cx="7044600" cy="1749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y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y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257705" y="2395696"/>
            <a:ext cx="3306900" cy="7101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3995291" y="2395696"/>
            <a:ext cx="3306900" cy="7101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y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y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y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05325" y="935745"/>
            <a:ext cx="5264700" cy="8503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y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083839" y="1505164"/>
            <a:ext cx="3172200" cy="7681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y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y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y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257700" y="368502"/>
            <a:ext cx="7044600" cy="1151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cy">
                <a:latin typeface="Patrick Hand"/>
                <a:ea typeface="Patrick Hand"/>
                <a:cs typeface="Patrick Hand"/>
                <a:sym typeface="Patrick Hand"/>
              </a:rPr>
              <a:t>Taflen Proffil Cymeriad</a:t>
            </a:r>
            <a:endParaRPr>
              <a:latin typeface="Patrick Hand"/>
              <a:ea typeface="Patrick Hand"/>
              <a:cs typeface="Patrick Hand"/>
              <a:sym typeface="Patrick Hand"/>
            </a:endParaRPr>
          </a:p>
        </p:txBody>
      </p:sp>
      <p:sp>
        <p:nvSpPr>
          <p:cNvPr id="55" name="Google Shape;55;p13"/>
          <p:cNvSpPr txBox="1">
            <a:spLocks noGrp="1"/>
          </p:cNvSpPr>
          <p:nvPr>
            <p:ph type="subTitle" idx="1"/>
          </p:nvPr>
        </p:nvSpPr>
        <p:spPr>
          <a:xfrm>
            <a:off x="257705" y="1724659"/>
            <a:ext cx="7044600" cy="164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71851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cy" sz="2400">
                <a:solidFill>
                  <a:schemeClr val="dk1"/>
                </a:solidFill>
                <a:latin typeface="Patrick Hand"/>
                <a:ea typeface="Patrick Hand"/>
                <a:cs typeface="Patrick Hand"/>
                <a:sym typeface="Patrick Hand"/>
              </a:rPr>
              <a:t>Enw: </a:t>
            </a:r>
            <a:endParaRPr sz="2400">
              <a:solidFill>
                <a:schemeClr val="dk1"/>
              </a:solidFill>
              <a:latin typeface="Patrick Hand"/>
              <a:ea typeface="Patrick Hand"/>
              <a:cs typeface="Patrick Hand"/>
              <a:sym typeface="Patrick Hand"/>
            </a:endParaRPr>
          </a:p>
          <a:p>
            <a:pPr marL="73369" lvl="0" indent="0" algn="l" rtl="0">
              <a:spcBef>
                <a:spcPts val="2067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cy" sz="2400">
                <a:solidFill>
                  <a:schemeClr val="dk1"/>
                </a:solidFill>
                <a:latin typeface="Patrick Hand"/>
                <a:ea typeface="Patrick Hand"/>
                <a:cs typeface="Patrick Hand"/>
                <a:sym typeface="Patrick Hand"/>
              </a:rPr>
              <a:t>Oedran: </a:t>
            </a:r>
            <a:endParaRPr sz="2400">
              <a:solidFill>
                <a:schemeClr val="dk1"/>
              </a:solidFill>
              <a:latin typeface="Patrick Hand"/>
              <a:ea typeface="Patrick Hand"/>
              <a:cs typeface="Patrick Hand"/>
              <a:sym typeface="Patrick Hand"/>
            </a:endParaRPr>
          </a:p>
          <a:p>
            <a:pPr marL="73369" lvl="0" indent="0" algn="l" rtl="0">
              <a:spcBef>
                <a:spcPts val="2067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cy" sz="2400">
                <a:solidFill>
                  <a:schemeClr val="dk1"/>
                </a:solidFill>
                <a:latin typeface="Patrick Hand"/>
                <a:ea typeface="Patrick Hand"/>
                <a:cs typeface="Patrick Hand"/>
                <a:sym typeface="Patrick Hand"/>
              </a:rPr>
              <a:t>Cyfeiriad: </a:t>
            </a:r>
            <a:endParaRPr sz="2400">
              <a:solidFill>
                <a:schemeClr val="dk1"/>
              </a:solidFill>
              <a:latin typeface="Patrick Hand"/>
              <a:ea typeface="Patrick Hand"/>
              <a:cs typeface="Patrick Hand"/>
              <a:sym typeface="Patrick Hand"/>
            </a:endParaRPr>
          </a:p>
          <a:p>
            <a:pPr marL="71851" lvl="0" indent="0" algn="l" rtl="0">
              <a:spcBef>
                <a:spcPts val="4275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cy" sz="2400">
                <a:solidFill>
                  <a:schemeClr val="dk1"/>
                </a:solidFill>
                <a:latin typeface="Patrick Hand"/>
                <a:ea typeface="Patrick Hand"/>
                <a:cs typeface="Patrick Hand"/>
                <a:sym typeface="Patrick Hand"/>
              </a:rPr>
              <a:t>Enw tad: </a:t>
            </a:r>
            <a:endParaRPr sz="2400">
              <a:solidFill>
                <a:schemeClr val="dk1"/>
              </a:solidFill>
              <a:latin typeface="Patrick Hand"/>
              <a:ea typeface="Patrick Hand"/>
              <a:cs typeface="Patrick Hand"/>
              <a:sym typeface="Patrick Hand"/>
            </a:endParaRPr>
          </a:p>
          <a:p>
            <a:pPr marL="71851" lvl="0" indent="0" algn="l" rtl="0">
              <a:spcBef>
                <a:spcPts val="4251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cy" sz="2400">
                <a:solidFill>
                  <a:schemeClr val="dk1"/>
                </a:solidFill>
                <a:latin typeface="Patrick Hand"/>
                <a:ea typeface="Patrick Hand"/>
                <a:cs typeface="Patrick Hand"/>
                <a:sym typeface="Patrick Hand"/>
              </a:rPr>
              <a:t>Enw mam: </a:t>
            </a:r>
            <a:endParaRPr sz="2400">
              <a:solidFill>
                <a:schemeClr val="dk1"/>
              </a:solidFill>
              <a:latin typeface="Patrick Hand"/>
              <a:ea typeface="Patrick Hand"/>
              <a:cs typeface="Patrick Hand"/>
              <a:sym typeface="Patrick Hand"/>
            </a:endParaRPr>
          </a:p>
          <a:p>
            <a:pPr marL="70839" marR="2185790" lvl="0" indent="-2529" algn="l" rtl="0">
              <a:lnSpc>
                <a:spcPct val="275492"/>
              </a:lnSpc>
              <a:spcBef>
                <a:spcPts val="4275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cy" sz="2400">
                <a:solidFill>
                  <a:schemeClr val="dk1"/>
                </a:solidFill>
                <a:latin typeface="Patrick Hand"/>
                <a:ea typeface="Patrick Hand"/>
                <a:cs typeface="Patrick Hand"/>
                <a:sym typeface="Patrick Hand"/>
              </a:rPr>
              <a:t>Nifer brodyr a/neu chwiorydd: Enw ac oedran brodyr/chwiorydd: Rydw i’n hoffi: </a:t>
            </a:r>
            <a:endParaRPr sz="2400">
              <a:solidFill>
                <a:schemeClr val="dk1"/>
              </a:solidFill>
              <a:latin typeface="Patrick Hand"/>
              <a:ea typeface="Patrick Hand"/>
              <a:cs typeface="Patrick Hand"/>
              <a:sym typeface="Patrick Hand"/>
            </a:endParaRPr>
          </a:p>
          <a:p>
            <a:pPr marL="71851" lvl="0" indent="0" algn="l" rtl="0"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cy" sz="2400">
                <a:solidFill>
                  <a:schemeClr val="dk1"/>
                </a:solidFill>
                <a:latin typeface="Patrick Hand"/>
                <a:ea typeface="Patrick Hand"/>
                <a:cs typeface="Patrick Hand"/>
                <a:sym typeface="Patrick Hand"/>
              </a:rPr>
              <a:t>Dydw i ddim yn hoffi: </a:t>
            </a:r>
            <a:endParaRPr sz="2400">
              <a:solidFill>
                <a:schemeClr val="dk1"/>
              </a:solidFill>
              <a:latin typeface="Patrick Hand"/>
              <a:ea typeface="Patrick Hand"/>
              <a:cs typeface="Patrick Hand"/>
              <a:sym typeface="Patrick Hand"/>
            </a:endParaRPr>
          </a:p>
          <a:p>
            <a:pPr marL="74127" lvl="0" indent="0" algn="l" rtl="0">
              <a:spcBef>
                <a:spcPts val="4251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cy" sz="2400">
                <a:solidFill>
                  <a:schemeClr val="dk1"/>
                </a:solidFill>
                <a:latin typeface="Patrick Hand"/>
                <a:ea typeface="Patrick Hand"/>
                <a:cs typeface="Patrick Hand"/>
                <a:sym typeface="Patrick Hand"/>
              </a:rPr>
              <a:t>Gobeithion: </a:t>
            </a:r>
            <a:endParaRPr sz="2400">
              <a:solidFill>
                <a:schemeClr val="dk1"/>
              </a:solidFill>
              <a:latin typeface="Patrick Hand"/>
              <a:ea typeface="Patrick Hand"/>
              <a:cs typeface="Patrick Hand"/>
              <a:sym typeface="Patrick Hand"/>
            </a:endParaRPr>
          </a:p>
          <a:p>
            <a:pPr marL="71597" lvl="0" indent="0" algn="l" rtl="0">
              <a:spcBef>
                <a:spcPts val="4587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cy" sz="2400">
                <a:solidFill>
                  <a:schemeClr val="dk1"/>
                </a:solidFill>
                <a:latin typeface="Patrick Hand"/>
                <a:ea typeface="Patrick Hand"/>
                <a:cs typeface="Patrick Hand"/>
                <a:sym typeface="Patrick Hand"/>
              </a:rPr>
              <a:t>Ofnau:</a:t>
            </a:r>
            <a:endParaRPr sz="2400">
              <a:solidFill>
                <a:schemeClr val="dk1"/>
              </a:solidFill>
              <a:latin typeface="Patrick Hand"/>
              <a:ea typeface="Patrick Hand"/>
              <a:cs typeface="Patrick Hand"/>
              <a:sym typeface="Patrick Hand"/>
            </a:endParaRPr>
          </a:p>
          <a:p>
            <a:pPr marL="64008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cy" sz="2400">
                <a:solidFill>
                  <a:schemeClr val="dk1"/>
                </a:solidFill>
                <a:latin typeface="Patrick Hand"/>
                <a:ea typeface="Patrick Hand"/>
                <a:cs typeface="Patrick Hand"/>
                <a:sym typeface="Patrick Hand"/>
              </a:rPr>
              <a:t>  </a:t>
            </a:r>
            <a:endParaRPr sz="2400">
              <a:solidFill>
                <a:schemeClr val="dk1"/>
              </a:solidFill>
              <a:latin typeface="Patrick Hand"/>
              <a:ea typeface="Patrick Hand"/>
              <a:cs typeface="Patrick Hand"/>
              <a:sym typeface="Patrick Hand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latin typeface="Patrick Hand"/>
              <a:ea typeface="Patrick Hand"/>
              <a:cs typeface="Patrick Hand"/>
              <a:sym typeface="Patrick Hand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>
            <a:spLocks noGrp="1"/>
          </p:cNvSpPr>
          <p:nvPr>
            <p:ph type="title"/>
          </p:nvPr>
        </p:nvSpPr>
        <p:spPr>
          <a:xfrm>
            <a:off x="257705" y="269966"/>
            <a:ext cx="7044600" cy="1190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cy" sz="3600">
                <a:latin typeface="Patrick Hand"/>
                <a:ea typeface="Patrick Hand"/>
                <a:cs typeface="Patrick Hand"/>
                <a:sym typeface="Patrick Hand"/>
              </a:rPr>
              <a:t>Cwestiynau y Gadair Goch </a:t>
            </a:r>
            <a:endParaRPr sz="3600">
              <a:latin typeface="Patrick Hand"/>
              <a:ea typeface="Patrick Hand"/>
              <a:cs typeface="Patrick Hand"/>
              <a:sym typeface="Patrick Hand"/>
            </a:endParaRPr>
          </a:p>
        </p:txBody>
      </p:sp>
      <p:sp>
        <p:nvSpPr>
          <p:cNvPr id="61" name="Google Shape;61;p14"/>
          <p:cNvSpPr txBox="1"/>
          <p:nvPr/>
        </p:nvSpPr>
        <p:spPr>
          <a:xfrm>
            <a:off x="419300" y="1205475"/>
            <a:ext cx="6656400" cy="87726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99679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cy" sz="2392" dirty="0">
                <a:solidFill>
                  <a:schemeClr val="dk1"/>
                </a:solidFill>
                <a:latin typeface="Patrick Hand"/>
                <a:ea typeface="Patrick Hand"/>
                <a:cs typeface="Patrick Hand"/>
                <a:sym typeface="Patrick Hand"/>
              </a:rPr>
              <a:t>1. Beth yw dy enw di? </a:t>
            </a:r>
            <a:endParaRPr sz="2392" dirty="0">
              <a:solidFill>
                <a:schemeClr val="dk1"/>
              </a:solidFill>
              <a:latin typeface="Patrick Hand"/>
              <a:ea typeface="Patrick Hand"/>
              <a:cs typeface="Patrick Hand"/>
              <a:sym typeface="Patrick Hand"/>
            </a:endParaRPr>
          </a:p>
          <a:p>
            <a:pPr marL="76151" lvl="0" indent="0" algn="l" rtl="0">
              <a:spcBef>
                <a:spcPts val="2067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cy" sz="2392" dirty="0">
                <a:solidFill>
                  <a:schemeClr val="dk1"/>
                </a:solidFill>
                <a:latin typeface="Patrick Hand"/>
                <a:ea typeface="Patrick Hand"/>
                <a:cs typeface="Patrick Hand"/>
                <a:sym typeface="Patrick Hand"/>
              </a:rPr>
              <a:t>2. Ble rwyt ti’n byw? </a:t>
            </a:r>
            <a:endParaRPr sz="2392" dirty="0">
              <a:solidFill>
                <a:schemeClr val="dk1"/>
              </a:solidFill>
              <a:latin typeface="Patrick Hand"/>
              <a:ea typeface="Patrick Hand"/>
              <a:cs typeface="Patrick Hand"/>
              <a:sym typeface="Patrick Hand"/>
            </a:endParaRPr>
          </a:p>
          <a:p>
            <a:pPr marL="84246" lvl="0" indent="0" algn="l" rtl="0">
              <a:spcBef>
                <a:spcPts val="2067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cy" sz="2392" dirty="0">
                <a:solidFill>
                  <a:schemeClr val="dk1"/>
                </a:solidFill>
                <a:latin typeface="Patrick Hand"/>
                <a:ea typeface="Patrick Hand"/>
                <a:cs typeface="Patrick Hand"/>
                <a:sym typeface="Patrick Hand"/>
              </a:rPr>
              <a:t>3. Beth yw dy oedran di? </a:t>
            </a:r>
            <a:endParaRPr sz="2392" dirty="0">
              <a:solidFill>
                <a:schemeClr val="dk1"/>
              </a:solidFill>
              <a:latin typeface="Patrick Hand"/>
              <a:ea typeface="Patrick Hand"/>
              <a:cs typeface="Patrick Hand"/>
              <a:sym typeface="Patrick Hand"/>
            </a:endParaRPr>
          </a:p>
          <a:p>
            <a:pPr marL="71851" lvl="0" indent="0" algn="l" rtl="0">
              <a:spcBef>
                <a:spcPts val="2067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cy" sz="2392" dirty="0">
                <a:solidFill>
                  <a:schemeClr val="dk1"/>
                </a:solidFill>
                <a:latin typeface="Patrick Hand"/>
                <a:ea typeface="Patrick Hand"/>
                <a:cs typeface="Patrick Hand"/>
                <a:sym typeface="Patrick Hand"/>
              </a:rPr>
              <a:t>4. Gyda phwy wyt ti’n byw? </a:t>
            </a:r>
            <a:endParaRPr sz="2392" dirty="0">
              <a:solidFill>
                <a:schemeClr val="dk1"/>
              </a:solidFill>
              <a:latin typeface="Patrick Hand"/>
              <a:ea typeface="Patrick Hand"/>
              <a:cs typeface="Patrick Hand"/>
              <a:sym typeface="Patrick Hand"/>
            </a:endParaRPr>
          </a:p>
          <a:p>
            <a:pPr marL="88548" lvl="0" indent="0" algn="l" rtl="0">
              <a:spcBef>
                <a:spcPts val="2331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cy" sz="2392" dirty="0">
                <a:solidFill>
                  <a:schemeClr val="dk1"/>
                </a:solidFill>
                <a:latin typeface="Patrick Hand"/>
                <a:ea typeface="Patrick Hand"/>
                <a:cs typeface="Patrick Hand"/>
                <a:sym typeface="Patrick Hand"/>
              </a:rPr>
              <a:t>5. Pa fath o le yw dy dŷ di? </a:t>
            </a:r>
            <a:endParaRPr sz="2392" dirty="0">
              <a:solidFill>
                <a:schemeClr val="dk1"/>
              </a:solidFill>
              <a:latin typeface="Patrick Hand"/>
              <a:ea typeface="Patrick Hand"/>
              <a:cs typeface="Patrick Hand"/>
              <a:sym typeface="Patrick Hand"/>
            </a:endParaRPr>
          </a:p>
          <a:p>
            <a:pPr marL="75392" marR="384235" lvl="0" indent="4047" algn="l" rtl="0">
              <a:lnSpc>
                <a:spcPct val="183661"/>
              </a:lnSpc>
              <a:spcBef>
                <a:spcPts val="2103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cy" sz="2392" dirty="0">
                <a:solidFill>
                  <a:schemeClr val="dk1"/>
                </a:solidFill>
                <a:latin typeface="Patrick Hand"/>
                <a:ea typeface="Patrick Hand"/>
                <a:cs typeface="Patrick Hand"/>
                <a:sym typeface="Patrick Hand"/>
              </a:rPr>
              <a:t>6. Wyt ti’n dod ymlaen gyda phob aelod o’r teulu? 7. Ers pryd wyt ti wedi bod yn yr ysgol? 8. Wyt ti wedi gorfod gwisgo’r ‘Welsh Not’ ? 9. Sut ‘roedd hynny’n teimlo? 10. Oes brodyr neu chwiorydd gen ti yn yr ysgol? 15. Oes breuddwyd gen ti? </a:t>
            </a:r>
            <a:endParaRPr sz="2392" dirty="0">
              <a:solidFill>
                <a:schemeClr val="dk1"/>
              </a:solidFill>
              <a:latin typeface="Patrick Hand"/>
              <a:ea typeface="Patrick Hand"/>
              <a:cs typeface="Patrick Hand"/>
              <a:sym typeface="Patrick Hand"/>
            </a:endParaRPr>
          </a:p>
          <a:p>
            <a:pPr marL="99679" lvl="0" indent="0" algn="l" rtl="0"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cy" sz="2392">
                <a:solidFill>
                  <a:schemeClr val="dk1"/>
                </a:solidFill>
                <a:latin typeface="Patrick Hand"/>
                <a:ea typeface="Patrick Hand"/>
                <a:cs typeface="Patrick Hand"/>
                <a:sym typeface="Patrick Hand"/>
              </a:rPr>
              <a:t>16</a:t>
            </a:r>
            <a:r>
              <a:rPr lang="cy" sz="2392" dirty="0">
                <a:solidFill>
                  <a:schemeClr val="dk1"/>
                </a:solidFill>
                <a:latin typeface="Patrick Hand"/>
                <a:ea typeface="Patrick Hand"/>
                <a:cs typeface="Patrick Hand"/>
                <a:sym typeface="Patrick Hand"/>
              </a:rPr>
              <a:t>. Oes ofnau gen ti?  </a:t>
            </a:r>
            <a:endParaRPr sz="2392" dirty="0">
              <a:solidFill>
                <a:schemeClr val="dk1"/>
              </a:solidFill>
              <a:latin typeface="Patrick Hand"/>
              <a:ea typeface="Patrick Hand"/>
              <a:cs typeface="Patrick Hand"/>
              <a:sym typeface="Patrick Hand"/>
            </a:endParaRPr>
          </a:p>
          <a:p>
            <a:pPr marL="99679" lvl="0" indent="0" algn="l" rtl="0">
              <a:spcBef>
                <a:spcPts val="2067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cy" sz="2392" dirty="0">
                <a:solidFill>
                  <a:schemeClr val="dk1"/>
                </a:solidFill>
                <a:latin typeface="Patrick Hand"/>
                <a:ea typeface="Patrick Hand"/>
                <a:cs typeface="Patrick Hand"/>
                <a:sym typeface="Patrick Hand"/>
              </a:rPr>
              <a:t>17. Beth yw dy ddiddordebau di? </a:t>
            </a:r>
            <a:endParaRPr sz="2392" dirty="0">
              <a:solidFill>
                <a:schemeClr val="dk1"/>
              </a:solidFill>
              <a:latin typeface="Patrick Hand"/>
              <a:ea typeface="Patrick Hand"/>
              <a:cs typeface="Patrick Hand"/>
              <a:sym typeface="Patrick Hand"/>
            </a:endParaRPr>
          </a:p>
          <a:p>
            <a:pPr marL="71092" marR="654775" lvl="0" indent="28587" algn="l" rtl="0">
              <a:lnSpc>
                <a:spcPct val="90325"/>
              </a:lnSpc>
              <a:spcBef>
                <a:spcPts val="2067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cy" sz="2392" dirty="0">
                <a:solidFill>
                  <a:schemeClr val="dk1"/>
                </a:solidFill>
                <a:latin typeface="Patrick Hand"/>
                <a:ea typeface="Patrick Hand"/>
                <a:cs typeface="Patrick Hand"/>
                <a:sym typeface="Patrick Hand"/>
              </a:rPr>
              <a:t>18. Tu allan i’r ysgol, gyda phwy wyt ti’n treulio  amser?</a:t>
            </a:r>
            <a:endParaRPr sz="1800" dirty="0">
              <a:latin typeface="Patrick Hand"/>
              <a:ea typeface="Patrick Hand"/>
              <a:cs typeface="Patrick Hand"/>
              <a:sym typeface="Patrick Hand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182</Words>
  <Application>Microsoft Macintosh PowerPoint</Application>
  <PresentationFormat>Custom</PresentationFormat>
  <Paragraphs>21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Patrick Hand</vt:lpstr>
      <vt:lpstr>Arial</vt:lpstr>
      <vt:lpstr>Simple Light</vt:lpstr>
      <vt:lpstr>Taflen Proffil Cymeriad</vt:lpstr>
      <vt:lpstr>Cwestiynau y Gadair Goch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Taflen Proffil Cymeriad</dc:title>
  <cp:lastModifiedBy>Manon Eames</cp:lastModifiedBy>
  <cp:revision>1</cp:revision>
  <dcterms:modified xsi:type="dcterms:W3CDTF">2023-06-28T13:10:55Z</dcterms:modified>
</cp:coreProperties>
</file>